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76ee26e943_0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76ee26e943_0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76ee26e943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76ee26e943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9a4cea99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9a4cea99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19a4cea99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19a4cea99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76ee26e943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76ee26e943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76ee26e943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76ee26e943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76ee26e943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76ee26e943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76ee26e94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76ee26e94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914400" rtl="0" algn="l">
              <a:spcBef>
                <a:spcPts val="0"/>
              </a:spcBef>
              <a:spcAft>
                <a:spcPts val="0"/>
              </a:spcAft>
              <a:buClr>
                <a:schemeClr val="dk1"/>
              </a:buClr>
              <a:buSzPts val="1200"/>
              <a:buFont typeface="Quattrocento Sans"/>
              <a:buChar char="○"/>
            </a:pPr>
            <a:r>
              <a:rPr lang="en" sz="1200">
                <a:solidFill>
                  <a:schemeClr val="dk1"/>
                </a:solidFill>
              </a:rPr>
              <a:t>The CEO has a mandate of expanding the company internationally next year. To accomplish this goal, he has determined the company’s workforce will need to expand by 20% and marketing spend will need to increase by 15%. Annual revenue must be projected to grow by at least 15% for the next 12 months to accommodate the increase in costs and time it will take for marketing to take effect and the international expansion to be fully realized. With a high degree of accuracy, what will the company’s projected revenue be next year; and does projected revenue support the CEO’s expansion plans?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6ee26e943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6ee26e943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rPr>
              <a:t>The fastest way to grow revenue would be to address our lowest sales months of January and February. To increase sales in these months without cannibalizing holiday sales, it would be beneficial to assess the sales volume left in customer's carts after the holidays and aggressively deploying email campaigns to push those customers over the finish line. We could also release new products in January to drive new sales.</a:t>
            </a:r>
            <a:endParaRPr sz="1200">
              <a:solidFill>
                <a:schemeClr val="dk1"/>
              </a:solidFill>
              <a:highlight>
                <a:srgbClr val="FFFFFF"/>
              </a:highlight>
            </a:endParaRPr>
          </a:p>
          <a:p>
            <a:pPr indent="0" lvl="0" marL="45720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76ee26e943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76ee26e943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lang="en" sz="1200">
                <a:highlight>
                  <a:srgbClr val="FFFFFF"/>
                </a:highlight>
              </a:rPr>
              <a:t>We can use targeted ad campaigns aimed at our top customers and offer them referral bonuses and exclusive discounts. To take it a step further to reward these customer's loyalty, we can explore a brand ambassador program to incentivize these customers to drive sales for us.</a:t>
            </a:r>
            <a:endParaRPr sz="1200">
              <a:highlight>
                <a:srgbClr val="FFFFFF"/>
              </a:highlight>
            </a:endParaRPr>
          </a:p>
          <a:p>
            <a:pPr indent="0" lvl="0" marL="0" rtl="0" algn="l">
              <a:spcBef>
                <a:spcPts val="4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76ee26e943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76ee26e943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lang="en" sz="1200">
                <a:highlight>
                  <a:srgbClr val="FFFFFF"/>
                </a:highlight>
              </a:rPr>
              <a:t>In analyzing state and city data, we find that although New York produces the highest sales revenue of any city, California produces more sales revenue than the state of New York due to 3 California cities being in the top 10 of sales revenue. I would recommend deploying more marketing dollars in California and New York City only to maximize ROI of the increased ad spend.</a:t>
            </a:r>
            <a:endParaRPr sz="1200">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76ee26e943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76ee26e943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76200" rtl="0" algn="l">
              <a:lnSpc>
                <a:spcPct val="115000"/>
              </a:lnSpc>
              <a:spcBef>
                <a:spcPts val="1800"/>
              </a:spcBef>
              <a:spcAft>
                <a:spcPts val="400"/>
              </a:spcAft>
              <a:buNone/>
            </a:pPr>
            <a:r>
              <a:rPr lang="en" sz="1200">
                <a:solidFill>
                  <a:srgbClr val="0E0E0E"/>
                </a:solidFill>
                <a:highlight>
                  <a:srgbClr val="FFFFFF"/>
                </a:highlight>
              </a:rPr>
              <a:t>The SARIMA Model had the lowest prediction; an increase of 25.09% in sales revenue next year. This is well above our required threshold of 15% annual growth, so the data shows we can proceed with the expansion.</a:t>
            </a:r>
            <a:endParaRPr sz="1200">
              <a:solidFill>
                <a:srgbClr val="0E0E0E"/>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6ee26e943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76ee26e943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 years of company sales data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76ee26e943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76ee26e943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Values were missing from the tables for various reasons.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'Churn Category' &amp; 'Churn Reason' missing values were because the rest of the observations did not churn so filled missing values for these columns to 'Did Not Churn'</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'Offer' missing values were filled with 'Unknown/None'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After inspecting which customers had internet service, I found that the missing values in 'Internet Type' was due to those customers not receiving internet services from Telco. Filled missing values with 'None'.</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'Count' &amp; 'Quarter' columns were dropped as all values were 1 &amp; Q3 respectively and provide no further value to this analysis.</a:t>
            </a:r>
            <a:endParaRPr sz="1200">
              <a:solidFill>
                <a:schemeClr val="dk1"/>
              </a:solidFill>
            </a:endParaRPr>
          </a:p>
          <a:p>
            <a:pPr indent="0" lvl="0" marL="0" rtl="0" algn="l">
              <a:lnSpc>
                <a:spcPct val="115000"/>
              </a:lnSpc>
              <a:spcBef>
                <a:spcPts val="0"/>
              </a:spcBef>
              <a:spcAft>
                <a:spcPts val="1200"/>
              </a:spcAft>
              <a:buNone/>
            </a:pPr>
            <a:r>
              <a:rPr lang="en" sz="1200">
                <a:solidFill>
                  <a:schemeClr val="dk1"/>
                </a:solidFill>
                <a:latin typeface="Lato"/>
                <a:ea typeface="Lato"/>
                <a:cs typeface="Lato"/>
                <a:sym typeface="Lato"/>
              </a:rPr>
              <a:t>'Lat Long', 'Latitude', &amp; 'Longitude' columns were dropped. We already have State, City, &amp; Zip. For our analysis, coordinate data is not beneficial.</a:t>
            </a:r>
            <a:endParaRPr sz="1200">
              <a:solidFill>
                <a:schemeClr val="dk1"/>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76ee26e943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76ee26e943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looked at a number of different features and the relationships between them, and the most </a:t>
            </a:r>
            <a:r>
              <a:rPr lang="en"/>
              <a:t>relevant</a:t>
            </a:r>
            <a:r>
              <a:rPr lang="en"/>
              <a:t> data, that actually has actionable insights, are represented in these plots that I showed earlier.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Sales Data Analysis &amp; </a:t>
            </a:r>
            <a:r>
              <a:rPr lang="en"/>
              <a:t>Forecasting</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Vince Coletti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 Preprocessing</a:t>
            </a:r>
            <a:endParaRPr sz="3600"/>
          </a:p>
        </p:txBody>
      </p:sp>
      <p:sp>
        <p:nvSpPr>
          <p:cNvPr id="196" name="Google Shape;196;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Aggregate by week &amp; set index to our dates</a:t>
            </a:r>
            <a:endParaRPr sz="1600"/>
          </a:p>
          <a:p>
            <a:pPr indent="-330200" lvl="0" marL="457200" rtl="0" algn="l">
              <a:spcBef>
                <a:spcPts val="0"/>
              </a:spcBef>
              <a:spcAft>
                <a:spcPts val="0"/>
              </a:spcAft>
              <a:buSzPts val="1600"/>
              <a:buChar char="●"/>
            </a:pPr>
            <a:r>
              <a:rPr lang="en" sz="1600"/>
              <a:t>Feature Engineering</a:t>
            </a:r>
            <a:endParaRPr sz="1600"/>
          </a:p>
          <a:p>
            <a:pPr indent="-330200" lvl="0" marL="457200" rtl="0" algn="l">
              <a:spcBef>
                <a:spcPts val="0"/>
              </a:spcBef>
              <a:spcAft>
                <a:spcPts val="0"/>
              </a:spcAft>
              <a:buSzPts val="1600"/>
              <a:buChar char="●"/>
            </a:pPr>
            <a:r>
              <a:rPr lang="en" sz="1600"/>
              <a:t>Check for </a:t>
            </a:r>
            <a:r>
              <a:rPr lang="en" sz="1600"/>
              <a:t>stationarity</a:t>
            </a:r>
            <a:r>
              <a:rPr lang="en" sz="1600"/>
              <a:t> </a:t>
            </a:r>
            <a:endParaRPr sz="1600"/>
          </a:p>
          <a:p>
            <a:pPr indent="-330200" lvl="0" marL="457200" rtl="0" algn="l">
              <a:spcBef>
                <a:spcPts val="0"/>
              </a:spcBef>
              <a:spcAft>
                <a:spcPts val="0"/>
              </a:spcAft>
              <a:buSzPts val="1600"/>
              <a:buChar char="●"/>
            </a:pPr>
            <a:r>
              <a:rPr lang="en" sz="1600"/>
              <a:t>Check for seasonality</a:t>
            </a:r>
            <a:endParaRPr sz="1600"/>
          </a:p>
          <a:p>
            <a:pPr indent="-330200" lvl="0" marL="457200" rtl="0" algn="l">
              <a:spcBef>
                <a:spcPts val="0"/>
              </a:spcBef>
              <a:spcAft>
                <a:spcPts val="0"/>
              </a:spcAft>
              <a:buSzPts val="1600"/>
              <a:buChar char="●"/>
            </a:pPr>
            <a:r>
              <a:rPr lang="en" sz="1600"/>
              <a:t>Split the data</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Modeling - Prophet</a:t>
            </a:r>
            <a:endParaRPr sz="3600"/>
          </a:p>
        </p:txBody>
      </p:sp>
      <p:pic>
        <p:nvPicPr>
          <p:cNvPr id="202" name="Google Shape;202;p23"/>
          <p:cNvPicPr preferRelativeResize="0"/>
          <p:nvPr/>
        </p:nvPicPr>
        <p:blipFill>
          <a:blip r:embed="rId3">
            <a:alphaModFix/>
          </a:blip>
          <a:stretch>
            <a:fillRect/>
          </a:stretch>
        </p:blipFill>
        <p:spPr>
          <a:xfrm>
            <a:off x="2692087" y="1307847"/>
            <a:ext cx="4249723" cy="1684951"/>
          </a:xfrm>
          <a:prstGeom prst="rect">
            <a:avLst/>
          </a:prstGeom>
          <a:noFill/>
          <a:ln>
            <a:noFill/>
          </a:ln>
        </p:spPr>
      </p:pic>
      <p:pic>
        <p:nvPicPr>
          <p:cNvPr id="203" name="Google Shape;203;p23"/>
          <p:cNvPicPr preferRelativeResize="0"/>
          <p:nvPr/>
        </p:nvPicPr>
        <p:blipFill>
          <a:blip r:embed="rId4">
            <a:alphaModFix/>
          </a:blip>
          <a:stretch>
            <a:fillRect/>
          </a:stretch>
        </p:blipFill>
        <p:spPr>
          <a:xfrm>
            <a:off x="2692088" y="3301326"/>
            <a:ext cx="4249728" cy="1651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Modeling - Holt Winters</a:t>
            </a:r>
            <a:endParaRPr sz="3600"/>
          </a:p>
        </p:txBody>
      </p:sp>
      <p:pic>
        <p:nvPicPr>
          <p:cNvPr id="209" name="Google Shape;209;p24"/>
          <p:cNvPicPr preferRelativeResize="0"/>
          <p:nvPr/>
        </p:nvPicPr>
        <p:blipFill>
          <a:blip r:embed="rId3">
            <a:alphaModFix/>
          </a:blip>
          <a:stretch>
            <a:fillRect/>
          </a:stretch>
        </p:blipFill>
        <p:spPr>
          <a:xfrm>
            <a:off x="2233325" y="1307850"/>
            <a:ext cx="4677350" cy="1756300"/>
          </a:xfrm>
          <a:prstGeom prst="rect">
            <a:avLst/>
          </a:prstGeom>
          <a:noFill/>
          <a:ln>
            <a:noFill/>
          </a:ln>
        </p:spPr>
      </p:pic>
      <p:pic>
        <p:nvPicPr>
          <p:cNvPr id="210" name="Google Shape;210;p24"/>
          <p:cNvPicPr preferRelativeResize="0"/>
          <p:nvPr/>
        </p:nvPicPr>
        <p:blipFill>
          <a:blip r:embed="rId4">
            <a:alphaModFix/>
          </a:blip>
          <a:stretch>
            <a:fillRect/>
          </a:stretch>
        </p:blipFill>
        <p:spPr>
          <a:xfrm>
            <a:off x="2123025" y="3207050"/>
            <a:ext cx="4897951" cy="17745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Modeling - SARIMA</a:t>
            </a:r>
            <a:endParaRPr sz="3600"/>
          </a:p>
        </p:txBody>
      </p:sp>
      <p:pic>
        <p:nvPicPr>
          <p:cNvPr id="216" name="Google Shape;216;p25"/>
          <p:cNvPicPr preferRelativeResize="0"/>
          <p:nvPr/>
        </p:nvPicPr>
        <p:blipFill>
          <a:blip r:embed="rId3">
            <a:alphaModFix/>
          </a:blip>
          <a:stretch>
            <a:fillRect/>
          </a:stretch>
        </p:blipFill>
        <p:spPr>
          <a:xfrm>
            <a:off x="2389475" y="1307850"/>
            <a:ext cx="4522399" cy="1689275"/>
          </a:xfrm>
          <a:prstGeom prst="rect">
            <a:avLst/>
          </a:prstGeom>
          <a:noFill/>
          <a:ln>
            <a:noFill/>
          </a:ln>
        </p:spPr>
      </p:pic>
      <p:pic>
        <p:nvPicPr>
          <p:cNvPr id="217" name="Google Shape;217;p25"/>
          <p:cNvPicPr preferRelativeResize="0"/>
          <p:nvPr/>
        </p:nvPicPr>
        <p:blipFill>
          <a:blip r:embed="rId4">
            <a:alphaModFix/>
          </a:blip>
          <a:stretch>
            <a:fillRect/>
          </a:stretch>
        </p:blipFill>
        <p:spPr>
          <a:xfrm>
            <a:off x="2407075" y="3206750"/>
            <a:ext cx="4487194" cy="16892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519625" y="1284675"/>
            <a:ext cx="2151900" cy="2214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u="sng"/>
              <a:t>Prophet</a:t>
            </a:r>
            <a:endParaRPr sz="4000" u="sng"/>
          </a:p>
          <a:p>
            <a:pPr indent="0" lvl="0" marL="0" rtl="0" algn="l">
              <a:spcBef>
                <a:spcPts val="0"/>
              </a:spcBef>
              <a:spcAft>
                <a:spcPts val="0"/>
              </a:spcAft>
              <a:buNone/>
            </a:pPr>
            <a:r>
              <a:rPr lang="en" sz="5550"/>
              <a:t>25.8</a:t>
            </a:r>
            <a:r>
              <a:rPr lang="en" sz="5550"/>
              <a:t>%</a:t>
            </a:r>
            <a:r>
              <a:rPr lang="en"/>
              <a:t> </a:t>
            </a:r>
            <a:r>
              <a:rPr lang="en" sz="4000"/>
              <a:t>Growth</a:t>
            </a:r>
            <a:endParaRPr sz="4000"/>
          </a:p>
        </p:txBody>
      </p:sp>
      <p:sp>
        <p:nvSpPr>
          <p:cNvPr id="223" name="Google Shape;223;p26"/>
          <p:cNvSpPr txBox="1"/>
          <p:nvPr/>
        </p:nvSpPr>
        <p:spPr>
          <a:xfrm>
            <a:off x="823850" y="311500"/>
            <a:ext cx="5147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
                <a:solidFill>
                  <a:schemeClr val="lt1"/>
                </a:solidFill>
                <a:latin typeface="Lato"/>
                <a:ea typeface="Lato"/>
                <a:cs typeface="Lato"/>
                <a:sym typeface="Lato"/>
              </a:rPr>
              <a:t>Forecasts</a:t>
            </a:r>
            <a:endParaRPr sz="4000">
              <a:solidFill>
                <a:schemeClr val="lt1"/>
              </a:solidFill>
              <a:latin typeface="Lato"/>
              <a:ea typeface="Lato"/>
              <a:cs typeface="Lato"/>
              <a:sym typeface="Lato"/>
            </a:endParaRPr>
          </a:p>
        </p:txBody>
      </p:sp>
      <p:sp>
        <p:nvSpPr>
          <p:cNvPr id="224" name="Google Shape;224;p26"/>
          <p:cNvSpPr txBox="1"/>
          <p:nvPr>
            <p:ph type="title"/>
          </p:nvPr>
        </p:nvSpPr>
        <p:spPr>
          <a:xfrm>
            <a:off x="2899750" y="1284675"/>
            <a:ext cx="2938800" cy="2214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750" u="sng"/>
              <a:t>Holt Winters</a:t>
            </a:r>
            <a:endParaRPr sz="3750" u="sng"/>
          </a:p>
          <a:p>
            <a:pPr indent="0" lvl="0" marL="0" rtl="0" algn="l">
              <a:spcBef>
                <a:spcPts val="0"/>
              </a:spcBef>
              <a:spcAft>
                <a:spcPts val="0"/>
              </a:spcAft>
              <a:buNone/>
            </a:pPr>
            <a:r>
              <a:rPr lang="en" sz="5550"/>
              <a:t>39.4</a:t>
            </a:r>
            <a:r>
              <a:rPr lang="en" sz="5550"/>
              <a:t>%</a:t>
            </a:r>
            <a:r>
              <a:rPr lang="en"/>
              <a:t> </a:t>
            </a:r>
            <a:r>
              <a:rPr lang="en" sz="4000"/>
              <a:t>Growth</a:t>
            </a:r>
            <a:endParaRPr sz="4000"/>
          </a:p>
        </p:txBody>
      </p:sp>
      <p:sp>
        <p:nvSpPr>
          <p:cNvPr id="225" name="Google Shape;225;p26"/>
          <p:cNvSpPr txBox="1"/>
          <p:nvPr>
            <p:ph type="title"/>
          </p:nvPr>
        </p:nvSpPr>
        <p:spPr>
          <a:xfrm>
            <a:off x="5971550" y="1284675"/>
            <a:ext cx="2151900" cy="2214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u="sng"/>
              <a:t>SARIMA</a:t>
            </a:r>
            <a:endParaRPr sz="4000" u="sng"/>
          </a:p>
          <a:p>
            <a:pPr indent="0" lvl="0" marL="0" rtl="0" algn="l">
              <a:spcBef>
                <a:spcPts val="0"/>
              </a:spcBef>
              <a:spcAft>
                <a:spcPts val="0"/>
              </a:spcAft>
              <a:buNone/>
            </a:pPr>
            <a:r>
              <a:rPr lang="en" sz="5550"/>
              <a:t>25.1%</a:t>
            </a:r>
            <a:r>
              <a:rPr lang="en"/>
              <a:t> </a:t>
            </a:r>
            <a:r>
              <a:rPr lang="en" sz="4000"/>
              <a:t>Growth</a:t>
            </a:r>
            <a:endParaRPr sz="4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Future Research</a:t>
            </a:r>
            <a:endParaRPr sz="3600"/>
          </a:p>
        </p:txBody>
      </p:sp>
      <p:sp>
        <p:nvSpPr>
          <p:cNvPr id="231" name="Google Shape;231;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After making recommended changes, collect more data to view the growth in sales and how the models change.</a:t>
            </a:r>
            <a:endParaRPr sz="1800"/>
          </a:p>
          <a:p>
            <a:pPr indent="-342900" lvl="0" marL="457200" rtl="0" algn="l">
              <a:spcBef>
                <a:spcPts val="0"/>
              </a:spcBef>
              <a:spcAft>
                <a:spcPts val="0"/>
              </a:spcAft>
              <a:buSzPts val="1800"/>
              <a:buChar char="●"/>
            </a:pPr>
            <a:r>
              <a:rPr lang="en" sz="1800"/>
              <a:t>Track additional metrics going forward on sales generated  from brand </a:t>
            </a:r>
            <a:r>
              <a:rPr lang="en" sz="1800"/>
              <a:t>ambassadors</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800"/>
              <a:t>Questions?</a:t>
            </a:r>
            <a:endParaRPr sz="4800"/>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The Problem</a:t>
            </a:r>
            <a:endParaRPr sz="3600"/>
          </a:p>
        </p:txBody>
      </p:sp>
      <p:sp>
        <p:nvSpPr>
          <p:cNvPr id="141" name="Google Shape;141;p14"/>
          <p:cNvSpPr txBox="1"/>
          <p:nvPr>
            <p:ph idx="1" type="body"/>
          </p:nvPr>
        </p:nvSpPr>
        <p:spPr>
          <a:xfrm>
            <a:off x="1297500" y="1567550"/>
            <a:ext cx="69153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800">
              <a:solidFill>
                <a:srgbClr val="E6EDF3"/>
              </a:solidFill>
              <a:highlight>
                <a:srgbClr val="0D1117"/>
              </a:highlight>
              <a:latin typeface="Arial"/>
              <a:ea typeface="Arial"/>
              <a:cs typeface="Arial"/>
              <a:sym typeface="Arial"/>
            </a:endParaRPr>
          </a:p>
          <a:p>
            <a:pPr indent="0" lvl="0" marL="0" rtl="0" algn="l">
              <a:spcBef>
                <a:spcPts val="1200"/>
              </a:spcBef>
              <a:spcAft>
                <a:spcPts val="1200"/>
              </a:spcAft>
              <a:buNone/>
            </a:pPr>
            <a:r>
              <a:rPr lang="en" sz="2400">
                <a:solidFill>
                  <a:srgbClr val="E6EDF3"/>
                </a:solidFill>
                <a:latin typeface="Arial"/>
                <a:ea typeface="Arial"/>
                <a:cs typeface="Arial"/>
                <a:sym typeface="Arial"/>
              </a:rPr>
              <a:t>Analyse past sales to find opportunities for growth and determine if sales are projected to grow by at least 15% over the next 12 months to support the growth plan </a:t>
            </a:r>
            <a:r>
              <a:rPr lang="en" sz="2400">
                <a:solidFill>
                  <a:srgbClr val="E6EDF3"/>
                </a:solidFill>
                <a:latin typeface="Arial"/>
                <a:ea typeface="Arial"/>
                <a:cs typeface="Arial"/>
                <a:sym typeface="Arial"/>
              </a:rPr>
              <a:t>put forth by the CEO?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en" sz="3600"/>
              <a:t>The</a:t>
            </a:r>
            <a:r>
              <a:rPr lang="en" sz="3600"/>
              <a:t> </a:t>
            </a:r>
            <a:r>
              <a:rPr lang="en" sz="3600"/>
              <a:t>Solutions</a:t>
            </a:r>
            <a:endParaRPr sz="3600"/>
          </a:p>
        </p:txBody>
      </p:sp>
      <p:sp>
        <p:nvSpPr>
          <p:cNvPr id="147" name="Google Shape;147;p15"/>
          <p:cNvSpPr txBox="1"/>
          <p:nvPr>
            <p:ph idx="1" type="body"/>
          </p:nvPr>
        </p:nvSpPr>
        <p:spPr>
          <a:xfrm>
            <a:off x="1102875" y="1425150"/>
            <a:ext cx="66129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1) Increase post holiday sales</a:t>
            </a:r>
            <a:r>
              <a:rPr lang="en" sz="2400"/>
              <a:t>.</a:t>
            </a:r>
            <a:endParaRPr sz="2400"/>
          </a:p>
          <a:p>
            <a:pPr indent="0" lvl="0" marL="0" rtl="0" algn="l">
              <a:spcBef>
                <a:spcPts val="1200"/>
              </a:spcBef>
              <a:spcAft>
                <a:spcPts val="1200"/>
              </a:spcAft>
              <a:buNone/>
            </a:pPr>
            <a:r>
              <a:t/>
            </a:r>
            <a:endParaRPr sz="2400"/>
          </a:p>
        </p:txBody>
      </p:sp>
      <p:pic>
        <p:nvPicPr>
          <p:cNvPr id="148" name="Google Shape;148;p15"/>
          <p:cNvPicPr preferRelativeResize="0"/>
          <p:nvPr/>
        </p:nvPicPr>
        <p:blipFill>
          <a:blip r:embed="rId3">
            <a:alphaModFix/>
          </a:blip>
          <a:stretch>
            <a:fillRect/>
          </a:stretch>
        </p:blipFill>
        <p:spPr>
          <a:xfrm>
            <a:off x="1815202" y="2438925"/>
            <a:ext cx="5513600" cy="22669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The Solutions</a:t>
            </a:r>
            <a:endParaRPr sz="3600"/>
          </a:p>
          <a:p>
            <a:pPr indent="0" lvl="0" marL="0" rtl="0" algn="l">
              <a:spcBef>
                <a:spcPts val="0"/>
              </a:spcBef>
              <a:spcAft>
                <a:spcPts val="0"/>
              </a:spcAft>
              <a:buNone/>
            </a:pPr>
            <a:r>
              <a:t/>
            </a:r>
            <a:endParaRPr/>
          </a:p>
        </p:txBody>
      </p:sp>
      <p:sp>
        <p:nvSpPr>
          <p:cNvPr id="154" name="Google Shape;154;p16"/>
          <p:cNvSpPr txBox="1"/>
          <p:nvPr>
            <p:ph idx="1" type="body"/>
          </p:nvPr>
        </p:nvSpPr>
        <p:spPr>
          <a:xfrm>
            <a:off x="1297500" y="1481975"/>
            <a:ext cx="6194400" cy="723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t>2) Target top customers</a:t>
            </a:r>
            <a:endParaRPr/>
          </a:p>
        </p:txBody>
      </p:sp>
      <p:pic>
        <p:nvPicPr>
          <p:cNvPr id="155" name="Google Shape;155;p16"/>
          <p:cNvPicPr preferRelativeResize="0"/>
          <p:nvPr/>
        </p:nvPicPr>
        <p:blipFill>
          <a:blip r:embed="rId3">
            <a:alphaModFix/>
          </a:blip>
          <a:stretch>
            <a:fillRect/>
          </a:stretch>
        </p:blipFill>
        <p:spPr>
          <a:xfrm>
            <a:off x="1297500" y="2291150"/>
            <a:ext cx="5928125" cy="25475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a:t>The Solutions</a:t>
            </a:r>
            <a:endParaRPr sz="4000"/>
          </a:p>
          <a:p>
            <a:pPr indent="0" lvl="0" marL="0" rtl="0" algn="l">
              <a:spcBef>
                <a:spcPts val="0"/>
              </a:spcBef>
              <a:spcAft>
                <a:spcPts val="0"/>
              </a:spcAft>
              <a:buNone/>
            </a:pPr>
            <a:r>
              <a:t/>
            </a:r>
            <a:endParaRPr/>
          </a:p>
        </p:txBody>
      </p:sp>
      <p:sp>
        <p:nvSpPr>
          <p:cNvPr id="161" name="Google Shape;161;p17"/>
          <p:cNvSpPr txBox="1"/>
          <p:nvPr>
            <p:ph idx="1" type="body"/>
          </p:nvPr>
        </p:nvSpPr>
        <p:spPr>
          <a:xfrm>
            <a:off x="1297500" y="1307850"/>
            <a:ext cx="6432000" cy="100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t>Focus on highest selling markets</a:t>
            </a:r>
            <a:endParaRPr/>
          </a:p>
        </p:txBody>
      </p:sp>
      <p:pic>
        <p:nvPicPr>
          <p:cNvPr id="162" name="Google Shape;162;p17"/>
          <p:cNvPicPr preferRelativeResize="0"/>
          <p:nvPr/>
        </p:nvPicPr>
        <p:blipFill>
          <a:blip r:embed="rId3">
            <a:alphaModFix/>
          </a:blip>
          <a:stretch>
            <a:fillRect/>
          </a:stretch>
        </p:blipFill>
        <p:spPr>
          <a:xfrm>
            <a:off x="1297500" y="2153625"/>
            <a:ext cx="5580575" cy="26953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00"/>
              <a:t>Can We Move Forward?</a:t>
            </a:r>
            <a:endParaRPr sz="4000"/>
          </a:p>
          <a:p>
            <a:pPr indent="0" lvl="0" marL="0" rtl="0" algn="l">
              <a:spcBef>
                <a:spcPts val="0"/>
              </a:spcBef>
              <a:spcAft>
                <a:spcPts val="0"/>
              </a:spcAft>
              <a:buNone/>
            </a:pPr>
            <a:r>
              <a:t/>
            </a:r>
            <a:endParaRPr/>
          </a:p>
        </p:txBody>
      </p:sp>
      <p:sp>
        <p:nvSpPr>
          <p:cNvPr id="168" name="Google Shape;168;p18"/>
          <p:cNvSpPr txBox="1"/>
          <p:nvPr>
            <p:ph idx="1" type="body"/>
          </p:nvPr>
        </p:nvSpPr>
        <p:spPr>
          <a:xfrm>
            <a:off x="1297500" y="1567550"/>
            <a:ext cx="6660300" cy="1180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t>Yes, growth is projected to grow by at least 25%</a:t>
            </a:r>
            <a:endParaRPr/>
          </a:p>
        </p:txBody>
      </p:sp>
      <p:pic>
        <p:nvPicPr>
          <p:cNvPr id="169" name="Google Shape;169;p18"/>
          <p:cNvPicPr preferRelativeResize="0"/>
          <p:nvPr/>
        </p:nvPicPr>
        <p:blipFill>
          <a:blip r:embed="rId3">
            <a:alphaModFix/>
          </a:blip>
          <a:stretch>
            <a:fillRect/>
          </a:stretch>
        </p:blipFill>
        <p:spPr>
          <a:xfrm>
            <a:off x="1702100" y="2571750"/>
            <a:ext cx="5575869" cy="20909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The Data</a:t>
            </a:r>
            <a:endParaRPr sz="3600"/>
          </a:p>
        </p:txBody>
      </p:sp>
      <p:pic>
        <p:nvPicPr>
          <p:cNvPr id="175" name="Google Shape;175;p19"/>
          <p:cNvPicPr preferRelativeResize="0"/>
          <p:nvPr/>
        </p:nvPicPr>
        <p:blipFill>
          <a:blip r:embed="rId3">
            <a:alphaModFix/>
          </a:blip>
          <a:stretch>
            <a:fillRect/>
          </a:stretch>
        </p:blipFill>
        <p:spPr>
          <a:xfrm>
            <a:off x="1642025" y="1175025"/>
            <a:ext cx="5859953" cy="353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Data Cleaning</a:t>
            </a:r>
            <a:endParaRPr sz="3600"/>
          </a:p>
        </p:txBody>
      </p:sp>
      <p:sp>
        <p:nvSpPr>
          <p:cNvPr id="181" name="Google Shape;181;p20"/>
          <p:cNvSpPr txBox="1"/>
          <p:nvPr>
            <p:ph idx="1" type="body"/>
          </p:nvPr>
        </p:nvSpPr>
        <p:spPr>
          <a:xfrm>
            <a:off x="1297500" y="1307750"/>
            <a:ext cx="3274500" cy="3171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Original dataset came in an Excel file with 9,800 rows, and 18 columns. Most of the data was categorical, and there were missing values.</a:t>
            </a:r>
            <a:endParaRPr/>
          </a:p>
        </p:txBody>
      </p:sp>
      <p:sp>
        <p:nvSpPr>
          <p:cNvPr id="182" name="Google Shape;182;p20"/>
          <p:cNvSpPr txBox="1"/>
          <p:nvPr>
            <p:ph idx="1" type="body"/>
          </p:nvPr>
        </p:nvSpPr>
        <p:spPr>
          <a:xfrm>
            <a:off x="4572000" y="1307850"/>
            <a:ext cx="3274500" cy="3171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Check duplicates</a:t>
            </a:r>
            <a:endParaRPr/>
          </a:p>
          <a:p>
            <a:pPr indent="-311150" lvl="0" marL="457200" rtl="0" algn="l">
              <a:spcBef>
                <a:spcPts val="0"/>
              </a:spcBef>
              <a:spcAft>
                <a:spcPts val="0"/>
              </a:spcAft>
              <a:buSzPts val="1300"/>
              <a:buChar char="●"/>
            </a:pPr>
            <a:r>
              <a:rPr lang="en"/>
              <a:t>Missing values were handled appropriately</a:t>
            </a:r>
            <a:endParaRPr/>
          </a:p>
          <a:p>
            <a:pPr indent="-311150" lvl="0" marL="457200" rtl="0" algn="l">
              <a:spcBef>
                <a:spcPts val="0"/>
              </a:spcBef>
              <a:spcAft>
                <a:spcPts val="0"/>
              </a:spcAft>
              <a:buSzPts val="1300"/>
              <a:buChar char="●"/>
            </a:pPr>
            <a:r>
              <a:rPr lang="en"/>
              <a:t>Dropped columns that provided no further information.</a:t>
            </a:r>
            <a:endParaRPr/>
          </a:p>
          <a:p>
            <a:pPr indent="-311150" lvl="0" marL="457200" rtl="0" algn="l">
              <a:spcBef>
                <a:spcPts val="0"/>
              </a:spcBef>
              <a:spcAft>
                <a:spcPts val="0"/>
              </a:spcAft>
              <a:buSzPts val="1300"/>
              <a:buChar char="●"/>
            </a:pPr>
            <a:r>
              <a:rPr lang="en"/>
              <a:t>'Zip Codes' values were converted to strings to ensure that any potential leading 0's were not dropped.</a:t>
            </a:r>
            <a:endParaRPr/>
          </a:p>
          <a:p>
            <a:pPr indent="-311150" lvl="0" marL="457200" rtl="0" algn="l">
              <a:spcBef>
                <a:spcPts val="0"/>
              </a:spcBef>
              <a:spcAft>
                <a:spcPts val="0"/>
              </a:spcAft>
              <a:buSzPts val="1300"/>
              <a:buChar char="●"/>
            </a:pPr>
            <a:r>
              <a:rPr lang="en"/>
              <a:t>Aggregate sales by week and month to draw insights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600"/>
              <a:t>Exploratory Data Analysis</a:t>
            </a:r>
            <a:endParaRPr sz="3600"/>
          </a:p>
        </p:txBody>
      </p:sp>
      <p:pic>
        <p:nvPicPr>
          <p:cNvPr id="188" name="Google Shape;188;p21"/>
          <p:cNvPicPr preferRelativeResize="0"/>
          <p:nvPr/>
        </p:nvPicPr>
        <p:blipFill>
          <a:blip r:embed="rId3">
            <a:alphaModFix/>
          </a:blip>
          <a:stretch>
            <a:fillRect/>
          </a:stretch>
        </p:blipFill>
        <p:spPr>
          <a:xfrm>
            <a:off x="2700375" y="3254675"/>
            <a:ext cx="3441654" cy="1841299"/>
          </a:xfrm>
          <a:prstGeom prst="rect">
            <a:avLst/>
          </a:prstGeom>
          <a:noFill/>
          <a:ln>
            <a:noFill/>
          </a:ln>
        </p:spPr>
      </p:pic>
      <p:pic>
        <p:nvPicPr>
          <p:cNvPr id="189" name="Google Shape;189;p21"/>
          <p:cNvPicPr preferRelativeResize="0"/>
          <p:nvPr/>
        </p:nvPicPr>
        <p:blipFill>
          <a:blip r:embed="rId4">
            <a:alphaModFix/>
          </a:blip>
          <a:stretch>
            <a:fillRect/>
          </a:stretch>
        </p:blipFill>
        <p:spPr>
          <a:xfrm>
            <a:off x="5029674" y="1307850"/>
            <a:ext cx="2652948" cy="1891977"/>
          </a:xfrm>
          <a:prstGeom prst="rect">
            <a:avLst/>
          </a:prstGeom>
          <a:noFill/>
          <a:ln>
            <a:noFill/>
          </a:ln>
        </p:spPr>
      </p:pic>
      <p:pic>
        <p:nvPicPr>
          <p:cNvPr id="190" name="Google Shape;190;p21"/>
          <p:cNvPicPr preferRelativeResize="0"/>
          <p:nvPr/>
        </p:nvPicPr>
        <p:blipFill>
          <a:blip r:embed="rId5">
            <a:alphaModFix/>
          </a:blip>
          <a:stretch>
            <a:fillRect/>
          </a:stretch>
        </p:blipFill>
        <p:spPr>
          <a:xfrm>
            <a:off x="1141175" y="1307849"/>
            <a:ext cx="3134628" cy="1841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